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395" r:id="rId4"/>
    <p:sldId id="433" r:id="rId5"/>
    <p:sldId id="396" r:id="rId6"/>
    <p:sldId id="397" r:id="rId7"/>
    <p:sldId id="398" r:id="rId8"/>
    <p:sldId id="428" r:id="rId9"/>
    <p:sldId id="399" r:id="rId10"/>
    <p:sldId id="400" r:id="rId11"/>
    <p:sldId id="401" r:id="rId12"/>
    <p:sldId id="404" r:id="rId13"/>
    <p:sldId id="425" r:id="rId14"/>
    <p:sldId id="405" r:id="rId15"/>
    <p:sldId id="424" r:id="rId16"/>
    <p:sldId id="429" r:id="rId17"/>
    <p:sldId id="431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6" r:id="rId34"/>
    <p:sldId id="432" r:id="rId35"/>
    <p:sldId id="423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17-Sep-15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17-Sep-15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8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4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4265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17-Sep-15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17-Sep-15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itge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tanas-dobrev/32/194/950" TargetMode="External"/><Relationship Id="rId2" Type="http://schemas.openxmlformats.org/officeDocument/2006/relationships/hyperlink" Target="https://www.leanpl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peter.and.bilyana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zle.si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og.xi-group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6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56.png"/><Relationship Id="rId10" Type="http://schemas.openxmlformats.org/officeDocument/2006/relationships/image" Target="../media/image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haosgrou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://www.chaosgroup.com/en/2/vray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blocks.org/" TargetMode="External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lipse.org/downloads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5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2.png"/><Relationship Id="rId19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7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74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73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Algorithms Course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3339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4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31365" y="4002920"/>
            <a:ext cx="164840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233" y="1710101"/>
            <a:ext cx="2245054" cy="274151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George Georgiev</a:t>
            </a:r>
          </a:p>
          <a:p>
            <a:pPr lvl="1"/>
            <a:r>
              <a:rPr lang="en-US" dirty="0" smtClean="0"/>
              <a:t>Data structures and algorithms expert</a:t>
            </a:r>
          </a:p>
          <a:p>
            <a:pPr lvl="1"/>
            <a:r>
              <a:rPr lang="en-US" dirty="0"/>
              <a:t>Solid experience as technical trainer</a:t>
            </a:r>
          </a:p>
          <a:p>
            <a:pPr lvl="1"/>
            <a:r>
              <a:rPr lang="en-US" dirty="0" smtClean="0"/>
              <a:t>Solid background as contestant in Informatics </a:t>
            </a:r>
            <a:r>
              <a:rPr lang="en-US" dirty="0"/>
              <a:t>and IT competitions </a:t>
            </a:r>
            <a:r>
              <a:rPr lang="en-US" dirty="0" smtClean="0"/>
              <a:t>+ winner many times</a:t>
            </a:r>
            <a:endParaRPr lang="en-US" dirty="0"/>
          </a:p>
          <a:p>
            <a:pPr lvl="1"/>
            <a:r>
              <a:rPr lang="en-US" dirty="0" smtClean="0"/>
              <a:t>Graduate </a:t>
            </a:r>
            <a:r>
              <a:rPr lang="en-US" dirty="0"/>
              <a:t>from the third season of</a:t>
            </a:r>
            <a:br>
              <a:rPr lang="en-US" dirty="0"/>
            </a:br>
            <a:r>
              <a:rPr lang="en-US" noProof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</a:t>
            </a:r>
            <a:r>
              <a:rPr lang="en-US" dirty="0" smtClean="0"/>
              <a:t>Academy</a:t>
            </a:r>
          </a:p>
          <a:p>
            <a:pPr lvl="1"/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itgeorge.net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1584" y="1698377"/>
            <a:ext cx="2270627" cy="278895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Dragomir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Draganov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Competitor in algorithms contests and programming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in software development, software engineering and project management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background in .NET, Web development, iOS mobile apps, back-end development and cloud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Deuce avata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93508" y="1703387"/>
            <a:ext cx="2228850" cy="280037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Dobrev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Experienced programming contestant</a:t>
            </a:r>
            <a:br>
              <a:rPr lang="en-US" dirty="0" smtClean="0"/>
            </a:br>
            <a:r>
              <a:rPr lang="en-US" dirty="0" smtClean="0"/>
              <a:t>(and winner many times)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background in data structures, algorithm design and machine learning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Worked in the Silicon Valley (in the start-up company </a:t>
            </a:r>
            <a:r>
              <a:rPr lang="en-US" noProof="1" smtClean="0">
                <a:hlinkClick r:id="rId2"/>
              </a:rPr>
              <a:t>Leanplum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LinkedIn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https://linkedin.com/pub/atanas-dobrev/32/194/950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41" y="1664257"/>
            <a:ext cx="2352227" cy="28226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458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8494799" cy="54260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Peter Sabev</a:t>
            </a:r>
          </a:p>
          <a:p>
            <a:pPr lvl="1"/>
            <a:r>
              <a:rPr lang="en-US" dirty="0" smtClean="0"/>
              <a:t>Solid background in algorithms and competitive programming</a:t>
            </a:r>
          </a:p>
          <a:p>
            <a:pPr lvl="1"/>
            <a:r>
              <a:rPr lang="en-US" dirty="0" smtClean="0"/>
              <a:t>Winner in several Olympiads and programming contests</a:t>
            </a:r>
          </a:p>
          <a:p>
            <a:pPr lvl="1"/>
            <a:r>
              <a:rPr lang="en-US" dirty="0" smtClean="0"/>
              <a:t>Senior QA engineer and team leader, with strong software engineering experience</a:t>
            </a:r>
          </a:p>
          <a:p>
            <a:pPr lvl="1"/>
            <a:r>
              <a:rPr lang="en-US" dirty="0"/>
              <a:t>Blog: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www.peter.and.bilyana.net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(5)</a:t>
            </a:r>
          </a:p>
        </p:txBody>
      </p:sp>
      <p:pic>
        <p:nvPicPr>
          <p:cNvPr id="6" name="Picture 2" descr="psabev avata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1698" y="1708428"/>
            <a:ext cx="2259312" cy="273432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233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Yavor Nikiforov</a:t>
            </a:r>
          </a:p>
          <a:p>
            <a:pPr lvl="1"/>
            <a:r>
              <a:rPr lang="en-US" dirty="0" smtClean="0"/>
              <a:t>Solid teaching experience in programming and algorithms</a:t>
            </a:r>
          </a:p>
          <a:p>
            <a:pPr lvl="1"/>
            <a:r>
              <a:rPr lang="en-US" dirty="0" smtClean="0"/>
              <a:t>Main driver of several programming courses</a:t>
            </a:r>
          </a:p>
          <a:p>
            <a:pPr lvl="2"/>
            <a:r>
              <a:rPr lang="en-US" dirty="0"/>
              <a:t>Sofia High School of </a:t>
            </a:r>
            <a:r>
              <a:rPr lang="en-US" dirty="0" smtClean="0"/>
              <a:t>Mathematics (</a:t>
            </a:r>
            <a:r>
              <a:rPr lang="en-US" dirty="0"/>
              <a:t>SMG</a:t>
            </a:r>
            <a:r>
              <a:rPr lang="en-US" dirty="0" smtClean="0"/>
              <a:t>)</a:t>
            </a:r>
          </a:p>
          <a:p>
            <a:pPr lvl="2"/>
            <a:r>
              <a:rPr lang="en-US" noProof="1" smtClean="0"/>
              <a:t>Telerik</a:t>
            </a:r>
            <a:r>
              <a:rPr lang="en-US" dirty="0" smtClean="0"/>
              <a:t> Kids Academy</a:t>
            </a:r>
          </a:p>
          <a:p>
            <a:pPr lvl="2"/>
            <a:r>
              <a:rPr lang="en-US" dirty="0" smtClean="0"/>
              <a:t>Courses for Children at </a:t>
            </a:r>
            <a:r>
              <a:rPr lang="en-US" dirty="0" err="1" smtClean="0"/>
              <a:t>SoftUni</a:t>
            </a:r>
            <a:endParaRPr lang="en-US" dirty="0" smtClean="0"/>
          </a:p>
          <a:p>
            <a:r>
              <a:rPr lang="en-US" dirty="0" smtClean="0"/>
              <a:t>Teacher of the year in informatics</a:t>
            </a:r>
          </a:p>
          <a:p>
            <a:r>
              <a:rPr lang="en-US" dirty="0"/>
              <a:t>Blog: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zle.si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</a:t>
            </a:r>
            <a:r>
              <a:rPr lang="en-US" dirty="0" smtClean="0"/>
              <a:t>(6)</a:t>
            </a:r>
            <a:endParaRPr lang="en-US" dirty="0"/>
          </a:p>
        </p:txBody>
      </p:sp>
      <p:pic>
        <p:nvPicPr>
          <p:cNvPr id="6" name="Picture 2" descr="iashu avatar"/>
          <p:cNvPicPr>
            <a:picLocks noChangeAspect="1" noChangeArrowheads="1"/>
          </p:cNvPicPr>
          <p:nvPr/>
        </p:nvPicPr>
        <p:blipFill rotWithShape="1">
          <a:blip r:embed="rId3" cstate="print">
            <a:lum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31"/>
          <a:stretch/>
        </p:blipFill>
        <p:spPr bwMode="auto">
          <a:xfrm>
            <a:off x="9121825" y="1744822"/>
            <a:ext cx="2179058" cy="282717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Ivo Vachkov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in large-scale enterprise systems, cloud computing and big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 experience in networking and system programming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Part-time professor at New Bulgarian University (NBU)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Apache Hadoop expert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blog.xi-group.com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(7)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lum bright="2000" contrast="5000"/>
          </a:blip>
          <a:stretch>
            <a:fillRect/>
          </a:stretch>
        </p:blipFill>
        <p:spPr>
          <a:xfrm>
            <a:off x="9062158" y="1719105"/>
            <a:ext cx="2298391" cy="276782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236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Sept – Nov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 Dec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1888">
            <a:off x="4100836" y="719727"/>
            <a:ext cx="4458863" cy="2727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12" y="4366226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9012" y="4724400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612" y="26670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35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Contribution in the forum: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</a:t>
            </a:r>
            <a:r>
              <a:rPr lang="en-US" smtClean="0"/>
              <a:t>the “Algorithms“ </a:t>
            </a:r>
            <a:r>
              <a:rPr lang="en-US" dirty="0" smtClean="0"/>
              <a:t>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checks your skills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to design</a:t>
            </a:r>
            <a:b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implement algorithms efficiently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5 </a:t>
            </a:r>
            <a:r>
              <a:rPr lang="en-US" dirty="0"/>
              <a:t>problems for 6 </a:t>
            </a:r>
            <a:r>
              <a:rPr lang="en-US" dirty="0" smtClean="0"/>
              <a:t>hours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Graphs, dynamic programming,</a:t>
            </a:r>
            <a:br>
              <a:rPr lang="en-US" dirty="0" smtClean="0"/>
            </a:br>
            <a:r>
              <a:rPr lang="en-US" dirty="0" smtClean="0"/>
              <a:t>recursion, combinatorics, greedy, …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Automated </a:t>
            </a:r>
            <a:r>
              <a:rPr lang="en-US" dirty="0"/>
              <a:t>judge system with </a:t>
            </a:r>
            <a:r>
              <a:rPr lang="en-US" dirty="0" smtClean="0"/>
              <a:t>real-time</a:t>
            </a:r>
            <a:br>
              <a:rPr lang="en-US" dirty="0" smtClean="0"/>
            </a:br>
            <a:r>
              <a:rPr lang="en-US" dirty="0" smtClean="0"/>
              <a:t>feedback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judge.softuni.bg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Practical </a:t>
            </a:r>
            <a:r>
              <a:rPr lang="en-US" dirty="0" smtClean="0"/>
              <a:t>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1910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19812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Submissions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Algorithms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softuni.bg/trainings/1194/Algorithms-September-2015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smtClean="0"/>
              <a:t>Algorithms </a:t>
            </a:r>
            <a:r>
              <a:rPr lang="en-US" sz="3800" dirty="0" smtClean="0"/>
              <a:t>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Sponsor</a:t>
            </a:r>
            <a:endParaRPr lang="en-US" dirty="0"/>
          </a:p>
        </p:txBody>
      </p:sp>
      <p:pic>
        <p:nvPicPr>
          <p:cNvPr id="11268" name="Picture 4" descr="http://snertill.is/wp-content/uploads/2014/02/11-Chaos-Group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428" y="1520346"/>
            <a:ext cx="10700984" cy="1928212"/>
          </a:xfrm>
          <a:prstGeom prst="roundRect">
            <a:avLst>
              <a:gd name="adj" fmla="val 1527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ages.studica.com/images/product/Chaos-Group-For-Schools/V-Ray_v-logo_color_60_9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00" y="4038601"/>
            <a:ext cx="2076040" cy="2190750"/>
          </a:xfrm>
          <a:prstGeom prst="roundRect">
            <a:avLst>
              <a:gd name="adj" fmla="val 6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7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hlinkClick r:id="rId3"/>
              </a:rPr>
              <a:t>Visual Studio Community 2015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Or other C# development environment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7"/>
              </a:rPr>
              <a:t>IntelliJ IDEA</a:t>
            </a:r>
            <a:r>
              <a:rPr lang="en-US" dirty="0" smtClean="0"/>
              <a:t> (for Java)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hlinkClick r:id="rId8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– Course Overview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</a:t>
            </a:r>
            <a:r>
              <a:rPr lang="en-US" dirty="0" smtClean="0">
                <a:hlinkClick r:id="rId17"/>
              </a:rPr>
              <a:t>softuni.bg/trainings/1194/Algorithms-September-2015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645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212" y="3284548"/>
            <a:ext cx="3029928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8751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7550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26294" y="1608851"/>
            <a:ext cx="4621386" cy="99676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3128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68992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90926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324235" y="1921011"/>
            <a:ext cx="3006920" cy="16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 smtClean="0"/>
              <a:t>Dictionaries and Hash 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820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072581" y="2720554"/>
            <a:ext cx="2383085" cy="1496271"/>
          </a:xfrm>
          <a:prstGeom prst="rect">
            <a:avLst/>
          </a:prstGeom>
        </p:spPr>
      </p:pic>
      <p:pic>
        <p:nvPicPr>
          <p:cNvPr id="1026" name="Picture 2" descr="http://www.nexcius.net/wp-content/uploads/2013/05/success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3" y="1248867"/>
            <a:ext cx="1162237" cy="11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Advanced </a:t>
            </a:r>
            <a:r>
              <a:rPr lang="en-US" dirty="0"/>
              <a:t>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Advanced Tree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Data Structure Efficiency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6462905" y="1402530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5563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8" name="Picture 2" descr="http://www.nexcius.net/wp-content/uploads/2013/05/success_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279" y="1713036"/>
            <a:ext cx="1162237" cy="11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09132" y="5181600"/>
            <a:ext cx="4875680" cy="1140761"/>
            <a:chOff x="609132" y="5105400"/>
            <a:chExt cx="5104280" cy="1216961"/>
          </a:xfrm>
        </p:grpSpPr>
        <p:pic>
          <p:nvPicPr>
            <p:cNvPr id="3074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13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452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363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399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310" y="5105400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enigma.intelligentmedia.com.au/-/img/icon/icon-TDS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221" y="5105401"/>
              <a:ext cx="1216960" cy="121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</a:t>
            </a:r>
            <a:r>
              <a:rPr lang="en-US" dirty="0" smtClean="0"/>
              <a:t>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Advanced Graph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Greedy Algorithms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Parallel Processing and </a:t>
            </a:r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037">
            <a:off x="8342274" y="1391829"/>
            <a:ext cx="2404696" cy="1828951"/>
          </a:xfrm>
          <a:prstGeom prst="roundRect">
            <a:avLst>
              <a:gd name="adj" fmla="val 4893"/>
            </a:avLst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275471" y="3817847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8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Problem Solving Methodology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Exam Preparation</a:t>
            </a:r>
          </a:p>
          <a:p>
            <a:pPr marL="682625" indent="-682625">
              <a:buFont typeface="+mj-lt"/>
              <a:buAutoNum type="arabicPeriod" startAt="9"/>
            </a:pPr>
            <a:r>
              <a:rPr lang="en-US" dirty="0" smtClean="0"/>
              <a:t>Practical Exam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</a:t>
            </a:r>
            <a:r>
              <a:rPr lang="en-US" dirty="0" smtClean="0"/>
              <a:t>Program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12" y="3581399"/>
            <a:ext cx="2677289" cy="2508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77787">
            <a:off x="6595558" y="1369868"/>
            <a:ext cx="2382429" cy="2372664"/>
          </a:xfrm>
          <a:prstGeom prst="rect">
            <a:avLst/>
          </a:prstGeom>
        </p:spPr>
      </p:pic>
      <p:pic>
        <p:nvPicPr>
          <p:cNvPr id="2052" name="Picture 4" descr="http://lumity.com/wp-content/uploads/2015/05/data-science-algorithm-icon-275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89" y="3406986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ezeylab.cb.bscb.cornell.edu/images/mezey/vBay2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00" y="3672718"/>
            <a:ext cx="2924334" cy="2537638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topatcher.org/img/labview_256%20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948">
            <a:off x="9379173" y="1413282"/>
            <a:ext cx="1951621" cy="19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55096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1195</Words>
  <Application>Microsoft Office PowerPoint</Application>
  <PresentationFormat>Custom</PresentationFormat>
  <Paragraphs>249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Algorithms Course</vt:lpstr>
      <vt:lpstr>Table of Contents</vt:lpstr>
      <vt:lpstr>Course Sponsor</vt:lpstr>
      <vt:lpstr>Algorithms</vt:lpstr>
      <vt:lpstr>Part I: Data Structures – Course Program</vt:lpstr>
      <vt:lpstr>Part I: Data Structures – Course Program (2)</vt:lpstr>
      <vt:lpstr>Part II: Algorithms – Course Program</vt:lpstr>
      <vt:lpstr>Part II: Algorithms – Course Program (2)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Trainers Team (6)</vt:lpstr>
      <vt:lpstr>Trainers Team (7)</vt:lpstr>
      <vt:lpstr>Algorithms: More Details </vt:lpstr>
      <vt:lpstr>Course Duration</vt:lpstr>
      <vt:lpstr>Programming Languages</vt:lpstr>
      <vt:lpstr>Why English?</vt:lpstr>
      <vt:lpstr>Algorithms</vt:lpstr>
      <vt:lpstr>Scoring System for the “Algorithms“ Course</vt:lpstr>
      <vt:lpstr>Practical Exam</vt:lpstr>
      <vt:lpstr>Homework Assignments</vt:lpstr>
      <vt:lpstr>Homework Peer Reviews</vt:lpstr>
      <vt:lpstr>Resources</vt:lpstr>
      <vt:lpstr>Course Web Site &amp; Forums</vt:lpstr>
      <vt:lpstr>Slides and Videos</vt:lpstr>
      <vt:lpstr>Algorithms – Additional Resources</vt:lpstr>
      <vt:lpstr>Software University Learning System (SULS)</vt:lpstr>
      <vt:lpstr>Recommended Software</vt:lpstr>
      <vt:lpstr>Algorithms – Course Overview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Algortihms - Course Introduction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2015-09-17T16:07:15Z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